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2" roundtripDataSignature="AMtx7mgYCcfZUk3fotWip3Bx26BZ+pay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2DB278-3D60-4291-9C62-6EE226E5F7FE}">
  <a:tblStyle styleId="{AF2DB278-3D60-4291-9C62-6EE226E5F7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01EA304-9D6F-431A-B8BA-175ADD7894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customschemas.google.com/relationships/presentationmetadata" Target="metadata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We find a few significant features at an alpha value of 0.05 like Visits of Lowe, Visits of HomeDepot, Number of Home Depot Stores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98365aba3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98365aba3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98365aba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98365aba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98365aba3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98365aba3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98365aba3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98365aba3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8365aba3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8365aba3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9834d3ca5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9834d3ca5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8365aba3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98365aba3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834d3ca5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834d3ca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9834d3ca5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9834d3ca5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834d3ca5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9834d3ca5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834d3ca5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9834d3ca5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9834d3ca5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9834d3ca5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834d3ca5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9834d3ca5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834d3ca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9834d3ca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5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6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6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7" name="Google Shape;8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6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5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58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53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9.png"/><Relationship Id="rId7" Type="http://schemas.openxmlformats.org/officeDocument/2006/relationships/image" Target="../media/image59.png"/><Relationship Id="rId8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6.png"/><Relationship Id="rId5" Type="http://schemas.openxmlformats.org/officeDocument/2006/relationships/image" Target="../media/image52.png"/><Relationship Id="rId6" Type="http://schemas.openxmlformats.org/officeDocument/2006/relationships/image" Target="../media/image4.png"/><Relationship Id="rId7" Type="http://schemas.openxmlformats.org/officeDocument/2006/relationships/image" Target="../media/image51.png"/><Relationship Id="rId8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251050" y="2156964"/>
            <a:ext cx="8520600" cy="35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4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40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RETAIL SITE SELECTION</a:t>
            </a:r>
            <a:endParaRPr sz="40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4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40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Group 6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1" y="4346746"/>
            <a:ext cx="2429878" cy="5704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677" y="4336113"/>
            <a:ext cx="2980535" cy="5704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white sign&#10;&#10;Description automatically generated with low confidence" id="99" name="Google Shape;9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539" y="4220806"/>
            <a:ext cx="29464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/>
        </p:nvSpPr>
        <p:spPr>
          <a:xfrm>
            <a:off x="6234375" y="879600"/>
            <a:ext cx="29097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5 stores in neighbourhoods spread across low to high population area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77700"/>
            <a:ext cx="6317601" cy="4315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65" name="Google Shape;16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4675" y="128523"/>
            <a:ext cx="2574650" cy="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/>
        </p:nvSpPr>
        <p:spPr>
          <a:xfrm>
            <a:off x="6234375" y="879600"/>
            <a:ext cx="29097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stores in neighbourhoods with median age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above 45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5 stores are in neighborhood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varied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median household income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95550"/>
            <a:ext cx="6176750" cy="4277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white sign&#10;&#10;Description automatically generated with low confidence" id="172" name="Google Shape;17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0598" y="114251"/>
            <a:ext cx="2482800" cy="5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/>
          <p:nvPr/>
        </p:nvSpPr>
        <p:spPr>
          <a:xfrm>
            <a:off x="6234375" y="879600"/>
            <a:ext cx="29097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 to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median income areas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median income areas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95550"/>
            <a:ext cx="6272098" cy="43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white sign&#10;&#10;Description automatically generated with low confidence" id="179" name="Google Shape;17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0598" y="114251"/>
            <a:ext cx="2482800" cy="5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/>
        </p:nvSpPr>
        <p:spPr>
          <a:xfrm>
            <a:off x="6234375" y="879600"/>
            <a:ext cx="2909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 to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population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95550"/>
            <a:ext cx="5929575" cy="397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white sign&#10;&#10;Description automatically generated with low confidence"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0598" y="114251"/>
            <a:ext cx="2482800" cy="5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14"/>
          <p:cNvGraphicFramePr/>
          <p:nvPr/>
        </p:nvGraphicFramePr>
        <p:xfrm>
          <a:off x="672050" y="86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{AF2DB278-3D60-4291-9C62-6EE226E5F7FE}</a:tableStyleId>
              </a:tblPr>
              <a:tblGrid>
                <a:gridCol w="1949975"/>
                <a:gridCol w="1949975"/>
                <a:gridCol w="1949975"/>
                <a:gridCol w="1949975"/>
              </a:tblGrid>
              <a:tr h="668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Store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Median Age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Median Household Income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Population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113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TJ Maxx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Top 5 - upto 37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Bottom 5 - above 41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Top 5 - Medium- High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Bottom 5 - Low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Top 5 - High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Bottom 5 - Spread across low to high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13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Marshalls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Top 5 - Above 45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Bottom 5 - upto 42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Top 5 - Varied medium income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Bottom 5 - Low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Top 5 -  High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Bottom 5 - spread across high to Low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HomeGoods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Top 5 - Above 45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Bottom 5 - Varied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Top 5 - Medium- High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Bottom 5 - High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Top 5 - Medium- High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Bottom 5 - Medium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14"/>
          <p:cNvSpPr txBox="1"/>
          <p:nvPr/>
        </p:nvSpPr>
        <p:spPr>
          <a:xfrm>
            <a:off x="0" y="182325"/>
            <a:ext cx="230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Summary</a:t>
            </a:r>
            <a:endParaRPr b="0" i="0" sz="2600" u="none" cap="none" strike="noStrike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-1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71749"/>
            <a:ext cx="4572000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5"/>
          <p:cNvSpPr txBox="1"/>
          <p:nvPr/>
        </p:nvSpPr>
        <p:spPr>
          <a:xfrm>
            <a:off x="4685950" y="394450"/>
            <a:ext cx="384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TJ Maxx in Florida the visits seem to be clustered around the apartments with average ratings between 6-10 that are relatively higher ratings. While we see for lower rated properties there are no visits at 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TJ Maxx Florida we can focus on areas with higher rated properties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404850" y="2866175"/>
            <a:ext cx="384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TJ Maxx in Florida the visits seem to be clustered around the apartments with property rents in the middle range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1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4571999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6"/>
          <p:cNvSpPr txBox="1"/>
          <p:nvPr/>
        </p:nvSpPr>
        <p:spPr>
          <a:xfrm>
            <a:off x="4685950" y="394450"/>
            <a:ext cx="3849600" cy="1692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Marshalls in Florida, we see that the higher visits are centered around properties rated on an average of 6.6 - 7.7 and around the higher ratings the visits decrease.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Marshall Florida we can focus on the mid-level properties rated 6-8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181900" y="2896645"/>
            <a:ext cx="3849600" cy="1692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Marshalls in Florida, we see that the higher visits are centered around properties with average rent of $1250 - $2050 and around the higher rents the visits decrease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Marshall Florida we can focus on the mid-level properties rent $1250 - $2050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278"/>
            <a:ext cx="4458878" cy="255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8878" y="2571750"/>
            <a:ext cx="4685122" cy="2510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7"/>
          <p:cNvSpPr txBox="1"/>
          <p:nvPr/>
        </p:nvSpPr>
        <p:spPr>
          <a:xfrm>
            <a:off x="5209953" y="577425"/>
            <a:ext cx="3742661" cy="10464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 depicts a positive trend between property ratings and a total visits. We see that the higher visits are clustered around properties rated on an average of 7 – 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7"/>
          <p:cNvSpPr txBox="1"/>
          <p:nvPr/>
        </p:nvSpPr>
        <p:spPr>
          <a:xfrm>
            <a:off x="297712" y="3429000"/>
            <a:ext cx="3444948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 to the right depicts a positive trend between property rent and total number of visits. We see that the higher visits are clustered around properties with average rent of $1500 - $2200.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00" y="1464450"/>
            <a:ext cx="4183800" cy="29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650" y="1506525"/>
            <a:ext cx="4284974" cy="2954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23" name="Google Shape;22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7039" y="92499"/>
            <a:ext cx="2109925" cy="4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7200"/>
            <a:ext cx="2839650" cy="182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609600"/>
            <a:ext cx="2687251" cy="185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3475" y="453432"/>
            <a:ext cx="2839650" cy="182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9800" y="2609600"/>
            <a:ext cx="2615143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0351" y="486675"/>
            <a:ext cx="3030825" cy="191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81237" y="2698800"/>
            <a:ext cx="2957851" cy="19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171800" y="293475"/>
            <a:ext cx="58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3400" u="none" cap="none" strike="noStrike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Table of Contents</a:t>
            </a:r>
            <a:endParaRPr b="0" i="0" sz="3400" u="none" cap="none" strike="noStrike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48000" y="1258950"/>
            <a:ext cx="8538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Case Statement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Demographic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Property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Competitors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Selection</a:t>
            </a:r>
            <a:r>
              <a:rPr lang="en" sz="1800"/>
              <a:t> &amp; Regression Analysis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Prediction Model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Predicted Locations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Appendix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75" y="1426950"/>
            <a:ext cx="4560326" cy="28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800" y="1462754"/>
            <a:ext cx="4246126" cy="2786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40" name="Google Shape;24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4000" y="71748"/>
            <a:ext cx="2544349" cy="4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2838201" cy="178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700" y="2710925"/>
            <a:ext cx="2807363" cy="187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3000" y="381000"/>
            <a:ext cx="2838200" cy="177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3000" y="2710925"/>
            <a:ext cx="2838200" cy="187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2825" y="380999"/>
            <a:ext cx="2795824" cy="182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30239" y="2710913"/>
            <a:ext cx="2926457" cy="17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ed and white sign&#10;&#10;Description automatically generated with low confidence"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761" y="108026"/>
            <a:ext cx="2452475" cy="5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94363"/>
            <a:ext cx="4358301" cy="279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9450" y="1266225"/>
            <a:ext cx="4812975" cy="28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3048624" cy="19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674875"/>
            <a:ext cx="3045796" cy="199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6425" y="482138"/>
            <a:ext cx="2755051" cy="17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6100" y="2705389"/>
            <a:ext cx="2587900" cy="1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9000" y="381000"/>
            <a:ext cx="2723901" cy="18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59213" y="2674875"/>
            <a:ext cx="2835875" cy="18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/>
        </p:nvSpPr>
        <p:spPr>
          <a:xfrm>
            <a:off x="202175" y="0"/>
            <a:ext cx="58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Regression Analysis - T.J. Maxx</a:t>
            </a:r>
            <a:endParaRPr b="0" i="0" sz="2600" u="none" cap="none" strike="noStrike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5273125" y="1179750"/>
            <a:ext cx="38058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R-squared: 0.</a:t>
            </a:r>
            <a:r>
              <a:rPr lang="en" sz="1500"/>
              <a:t>654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increase in every 100 visits at Lowe, it increases 28 visits for T.J.Maxx.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 by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100 visits at </a:t>
            </a:r>
            <a:r>
              <a:rPr lang="en" sz="1500"/>
              <a:t>Kohl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it decreases </a:t>
            </a:r>
            <a:r>
              <a:rPr lang="en" sz="1500"/>
              <a:t>43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visits at T.J.Maxx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67375"/>
            <a:ext cx="4789101" cy="447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85000"/>
            <a:ext cx="4849725" cy="44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202175" y="0"/>
            <a:ext cx="58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Regression Analysis - HomeGoods</a:t>
            </a:r>
            <a:endParaRPr b="0" i="0" sz="2600" u="none" cap="none" strike="noStrike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5420300" y="991800"/>
            <a:ext cx="3540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R-squared: 0.890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every unit increase in Median Disposable Income,it increases 50  visits for HomeGoods, so HomeGoods is likely to do better at higher income areas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every 100 visits at </a:t>
            </a:r>
            <a:r>
              <a:rPr lang="en">
                <a:solidFill>
                  <a:schemeClr val="dk1"/>
                </a:solidFill>
              </a:rPr>
              <a:t>Kohl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it </a:t>
            </a:r>
            <a:r>
              <a:rPr lang="en">
                <a:solidFill>
                  <a:schemeClr val="dk1"/>
                </a:solidFill>
              </a:rPr>
              <a:t>increases 101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visits at HomeGoods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 b="0" l="6058" r="15774" t="0"/>
          <a:stretch/>
        </p:blipFill>
        <p:spPr>
          <a:xfrm>
            <a:off x="242625" y="586525"/>
            <a:ext cx="4426050" cy="44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202175" y="0"/>
            <a:ext cx="58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Regression Analysis - Marshalls</a:t>
            </a:r>
            <a:endParaRPr b="0" i="0" sz="2600" u="none" cap="none" strike="noStrike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5085825" y="649225"/>
            <a:ext cx="3356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R-squared: 0.526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every 100 visits at Lowe, it increases 23 visits for Marshalls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number of Lowe stores has negative relationship with visits at Marshalls.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every increase in Kohl store, we find increase in visits at Marshalls by ~5000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8365aba30_1_39"/>
          <p:cNvSpPr txBox="1"/>
          <p:nvPr>
            <p:ph idx="1" type="body"/>
          </p:nvPr>
        </p:nvSpPr>
        <p:spPr>
          <a:xfrm>
            <a:off x="311700" y="585000"/>
            <a:ext cx="8520600" cy="3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Algorithm and model 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</a:rPr>
              <a:t>XGBoost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which is an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implementation of the gradient boosted trees algorithm.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</a:rPr>
              <a:t>Model Train/Test Data :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The existing stores data along with property data from Yardi, competitor stores data and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demographics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data from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the government Census API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are aggregated at a Census Tract level to train and test our model based on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our previously selected variables.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</a:rPr>
              <a:t>Prediction :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The property data from Yardi and competitor stores data has been aggregated to the Census Tract level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along with demographics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data from the government Census API to create our previously selected variable for all the tracts in the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particular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state. The data is used that to predict the number of visits for all those tracts.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Further, a qualitative analysis of the predicted tracts is performed to further confirm the model prediction results.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94" name="Google Shape;294;g198365aba30_1_39"/>
          <p:cNvSpPr txBox="1"/>
          <p:nvPr/>
        </p:nvSpPr>
        <p:spPr>
          <a:xfrm>
            <a:off x="202175" y="0"/>
            <a:ext cx="58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Regression Predictive </a:t>
            </a:r>
            <a:r>
              <a:rPr lang="en" sz="26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Modeling</a:t>
            </a:r>
            <a:r>
              <a:rPr b="0" i="0" lang="en" sz="2600" u="none" cap="none" strike="noStrike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2600" u="none" cap="none" strike="noStrike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98365aba3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34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98365aba30_1_0"/>
          <p:cNvSpPr txBox="1"/>
          <p:nvPr>
            <p:ph idx="4294967295" type="title"/>
          </p:nvPr>
        </p:nvSpPr>
        <p:spPr>
          <a:xfrm>
            <a:off x="4572000" y="45725"/>
            <a:ext cx="45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Predicted Locations - T.J. Maxx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Florida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1" name="Google Shape;301;g198365aba30_1_0"/>
          <p:cNvSpPr txBox="1"/>
          <p:nvPr/>
        </p:nvSpPr>
        <p:spPr>
          <a:xfrm>
            <a:off x="5448000" y="1037925"/>
            <a:ext cx="3644400" cy="4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Median household income between 60k to 90k. Population of women is higher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Most tracts have median age between 40 to 55, so decent buying power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Couple of counties have Publix stores nearby, whose presence has shown a positive boost for sales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 Education higher in these counties. In these counties have about 15% higher rates of education as compared to other areas in that county with bachelors and masters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98365aba30_1_5"/>
          <p:cNvPicPr preferRelativeResize="0"/>
          <p:nvPr/>
        </p:nvPicPr>
        <p:blipFill rotWithShape="1">
          <a:blip r:embed="rId3">
            <a:alphaModFix/>
          </a:blip>
          <a:srcRect b="0" l="9950" r="-9950" t="0"/>
          <a:stretch/>
        </p:blipFill>
        <p:spPr>
          <a:xfrm>
            <a:off x="0" y="0"/>
            <a:ext cx="6148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98365aba30_1_5"/>
          <p:cNvSpPr txBox="1"/>
          <p:nvPr>
            <p:ph idx="4294967295" type="title"/>
          </p:nvPr>
        </p:nvSpPr>
        <p:spPr>
          <a:xfrm>
            <a:off x="4572000" y="45725"/>
            <a:ext cx="45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Predicted Locations - Marshalls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Florida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8" name="Google Shape;308;g198365aba30_1_5"/>
          <p:cNvSpPr txBox="1"/>
          <p:nvPr/>
        </p:nvSpPr>
        <p:spPr>
          <a:xfrm>
            <a:off x="5466425" y="980250"/>
            <a:ext cx="35406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Median household income between 50k- 200k.  Poverty rate is steadily declining, in near future willingness to spend will increase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Maximum people here do not have any major health issues, so the expenditure associated with healthcare is relatively lower as compared to other areas of that county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Higher number of families, about 25% population is in age group 5-17 years Marshalls has variety for kids toys, stationery, clothes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/>
        </p:nvSpPr>
        <p:spPr>
          <a:xfrm>
            <a:off x="171800" y="0"/>
            <a:ext cx="58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Business Case Statement</a:t>
            </a:r>
            <a:endParaRPr b="0" i="0" sz="2600" u="none" cap="none" strike="noStrike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71800" y="448600"/>
            <a:ext cx="857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next potential store locations for T.J. Maxx, Marshalls and HomeGoods in Florida, Alabama and Tennessee leveraging data science. Number of Locations by each store and state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2" name="Google Shape;112;p3"/>
          <p:cNvGraphicFramePr/>
          <p:nvPr/>
        </p:nvGraphicFramePr>
        <p:xfrm>
          <a:off x="278659" y="110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{AF2DB278-3D60-4291-9C62-6EE226E5F7FE}</a:tableStyleId>
              </a:tblPr>
              <a:tblGrid>
                <a:gridCol w="2157975"/>
                <a:gridCol w="2157975"/>
                <a:gridCol w="215797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State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Store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Number of Stores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Florida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T.J. Maxx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Marshalls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HomeGoods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Alabama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T.J. Maxx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Marshalls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HomeGoods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Tennessee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T.J. Maxx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Marshalls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HomeGoods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98365aba30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"/>
            <a:ext cx="6151750" cy="50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98365aba30_1_11"/>
          <p:cNvSpPr txBox="1"/>
          <p:nvPr>
            <p:ph idx="4294967295" type="title"/>
          </p:nvPr>
        </p:nvSpPr>
        <p:spPr>
          <a:xfrm>
            <a:off x="4662425" y="34925"/>
            <a:ext cx="478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Predicted Locations - HomeGoods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Florida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5" name="Google Shape;315;g198365aba30_1_11"/>
          <p:cNvSpPr txBox="1"/>
          <p:nvPr/>
        </p:nvSpPr>
        <p:spPr>
          <a:xfrm>
            <a:off x="5858525" y="1153250"/>
            <a:ext cx="33099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Median household income – 55k to 95k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Of the occupied units, nearly 70% are priced &gt;100k. About 80% live on ownership here, rather than rent suggesting more families or ancestral pass down of houses. Home décor items will be consumed more in these places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Median age 48-55 years, decent buying power.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98365aba30_1_17"/>
          <p:cNvPicPr preferRelativeResize="0"/>
          <p:nvPr/>
        </p:nvPicPr>
        <p:blipFill rotWithShape="1">
          <a:blip r:embed="rId3">
            <a:alphaModFix/>
          </a:blip>
          <a:srcRect b="0" l="0" r="0" t="23224"/>
          <a:stretch/>
        </p:blipFill>
        <p:spPr>
          <a:xfrm>
            <a:off x="0" y="1990050"/>
            <a:ext cx="9144003" cy="31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98365aba30_1_17"/>
          <p:cNvSpPr txBox="1"/>
          <p:nvPr>
            <p:ph idx="4294967295" type="title"/>
          </p:nvPr>
        </p:nvSpPr>
        <p:spPr>
          <a:xfrm>
            <a:off x="202050" y="85925"/>
            <a:ext cx="45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Predicted Locations - Tennessee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322" name="Google Shape;322;g198365aba30_1_17"/>
          <p:cNvGraphicFramePr/>
          <p:nvPr/>
        </p:nvGraphicFramePr>
        <p:xfrm>
          <a:off x="0" y="102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491600"/>
                <a:gridCol w="2447625"/>
                <a:gridCol w="2602400"/>
                <a:gridCol w="2602350"/>
              </a:tblGrid>
              <a:tr h="89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Tennessee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Median Age: ~43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 Married Population ~50%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Median Income: 65k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Median Age: ~41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 Married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population: 50%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 female population: 55%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Median Income: 40k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Higher male population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3" name="Google Shape;323;g198365aba30_1_17"/>
          <p:cNvGraphicFramePr/>
          <p:nvPr/>
        </p:nvGraphicFramePr>
        <p:xfrm>
          <a:off x="1491600" y="63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2447625"/>
                <a:gridCol w="2602400"/>
                <a:gridCol w="2602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Marshall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HomeGoods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4" name="Google Shape;324;g198365aba30_1_17"/>
          <p:cNvGraphicFramePr/>
          <p:nvPr/>
        </p:nvGraphicFramePr>
        <p:xfrm>
          <a:off x="0" y="630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491600"/>
                <a:gridCol w="2447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T.J. Maxx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834d3ca53_0_16"/>
          <p:cNvSpPr txBox="1"/>
          <p:nvPr/>
        </p:nvSpPr>
        <p:spPr>
          <a:xfrm>
            <a:off x="4152325" y="0"/>
            <a:ext cx="52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Predicted Locations - Alabama</a:t>
            </a:r>
            <a:endParaRPr/>
          </a:p>
        </p:txBody>
      </p:sp>
      <p:pic>
        <p:nvPicPr>
          <p:cNvPr id="330" name="Google Shape;330;g19834d3ca53_0_16"/>
          <p:cNvPicPr preferRelativeResize="0"/>
          <p:nvPr/>
        </p:nvPicPr>
        <p:blipFill rotWithShape="1">
          <a:blip r:embed="rId3">
            <a:alphaModFix/>
          </a:blip>
          <a:srcRect b="0" l="8290" r="0" t="0"/>
          <a:stretch/>
        </p:blipFill>
        <p:spPr>
          <a:xfrm>
            <a:off x="44900" y="363800"/>
            <a:ext cx="3958150" cy="29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9834d3ca5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0" y="3101700"/>
            <a:ext cx="3958148" cy="2003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2" name="Google Shape;332;g19834d3ca53_0_16"/>
          <p:cNvGraphicFramePr/>
          <p:nvPr/>
        </p:nvGraphicFramePr>
        <p:xfrm>
          <a:off x="4237325" y="61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381850"/>
                <a:gridCol w="3472400"/>
              </a:tblGrid>
              <a:tr h="5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Alabama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123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T.J. Maxx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Median Age: ~47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High Female Population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Higher married population: 45-50%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123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Marshall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Median age: ~40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Median Income: 50k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Poverty Rate: ~15%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Higher married population: ~45-50%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123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HomeGoods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Median Age: ~40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Median Income: 45k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Higher male population: ~55%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Fastest growing tracts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2368900" y="1935750"/>
            <a:ext cx="41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62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462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8365aba30_1_46"/>
          <p:cNvSpPr txBox="1"/>
          <p:nvPr/>
        </p:nvSpPr>
        <p:spPr>
          <a:xfrm>
            <a:off x="180825" y="0"/>
            <a:ext cx="52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Appendix A : T.J. Maxx (FLorida)</a:t>
            </a:r>
            <a:endParaRPr/>
          </a:p>
        </p:txBody>
      </p:sp>
      <p:graphicFrame>
        <p:nvGraphicFramePr>
          <p:cNvPr id="343" name="Google Shape;343;g198365aba30_1_46"/>
          <p:cNvGraphicFramePr/>
          <p:nvPr/>
        </p:nvGraphicFramePr>
        <p:xfrm>
          <a:off x="329650" y="61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965875"/>
                <a:gridCol w="2653625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 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Tract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Visits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12043000300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Glades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685132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12093910601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Okeechobee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9106.01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640121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12053040601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Hernando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406.01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616691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12041950202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Gilchrist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9502.02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657574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12035060304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Flagler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603.04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604043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12109020500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St. Johns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205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656170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12109020807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St. Johns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208.07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600751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12019030303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Clay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303.03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612935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12089050201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Nassau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502.01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606966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12109020804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St. Johns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208.04,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603185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834d3ca53_0_24"/>
          <p:cNvSpPr txBox="1"/>
          <p:nvPr/>
        </p:nvSpPr>
        <p:spPr>
          <a:xfrm>
            <a:off x="180825" y="0"/>
            <a:ext cx="52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Appendix B : Homegoods (FLorida)</a:t>
            </a:r>
            <a:endParaRPr/>
          </a:p>
        </p:txBody>
      </p:sp>
      <p:graphicFrame>
        <p:nvGraphicFramePr>
          <p:cNvPr id="349" name="Google Shape;349;g19834d3ca53_0_24"/>
          <p:cNvGraphicFramePr/>
          <p:nvPr/>
        </p:nvGraphicFramePr>
        <p:xfrm>
          <a:off x="329650" y="61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955850"/>
                <a:gridCol w="26636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 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Tract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Visits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12027010101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DeSoto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101.01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334390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12093910101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Okeechobee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9101.01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348685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12035060103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Flagler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601.03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350821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12107950100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Putnam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9501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408946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12007000100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Bradford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424284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12019030103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Clay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301.03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338070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12003040101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Baker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401.01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363046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12041950100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Gilchrist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9501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394097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12023110201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Columbia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1102.01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360886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12121970100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Suwannee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9701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344943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834d3ca53_0_31"/>
          <p:cNvSpPr txBox="1"/>
          <p:nvPr/>
        </p:nvSpPr>
        <p:spPr>
          <a:xfrm>
            <a:off x="180825" y="0"/>
            <a:ext cx="52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Appendix C : Marshall (FLorida)</a:t>
            </a:r>
            <a:endParaRPr/>
          </a:p>
        </p:txBody>
      </p:sp>
      <p:graphicFrame>
        <p:nvGraphicFramePr>
          <p:cNvPr id="355" name="Google Shape;355;g19834d3ca53_0_31"/>
          <p:cNvGraphicFramePr/>
          <p:nvPr/>
        </p:nvGraphicFramePr>
        <p:xfrm>
          <a:off x="329650" y="61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214525"/>
                <a:gridCol w="2404975"/>
                <a:gridCol w="1809750"/>
                <a:gridCol w="1645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 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Tract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Visits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12113010504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Santa Rosa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105.04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747885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12069031202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Lake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312.02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720687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12035060208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Flagler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602.08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720171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12041950100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Gilchrist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9501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683605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12003040202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r>
                        <a:rPr lang="en"/>
                        <a:t>aker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402.02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575902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12107950300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Putnam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9503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556385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12027010101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DeSoto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101.01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497288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12133970200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Washington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9702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466410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12079110301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Madison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1103.01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465752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12039020800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Gadsden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208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457309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834d3ca53_0_38"/>
          <p:cNvSpPr txBox="1"/>
          <p:nvPr/>
        </p:nvSpPr>
        <p:spPr>
          <a:xfrm>
            <a:off x="180825" y="0"/>
            <a:ext cx="52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Appendix D : T.J. Maxx (Tennessee)</a:t>
            </a:r>
            <a:endParaRPr/>
          </a:p>
        </p:txBody>
      </p:sp>
      <p:graphicFrame>
        <p:nvGraphicFramePr>
          <p:cNvPr id="361" name="Google Shape;361;g19834d3ca53_0_38"/>
          <p:cNvGraphicFramePr/>
          <p:nvPr/>
        </p:nvGraphicFramePr>
        <p:xfrm>
          <a:off x="329650" y="70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 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Tract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Visits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47165020800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Sumner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Tract 208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780960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47167040700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Tipton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407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778212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47009011102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Blount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111.02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745079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47165021103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Sumner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211.03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741015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47013950500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Campbell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9505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735850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834d3ca53_0_50"/>
          <p:cNvSpPr txBox="1"/>
          <p:nvPr/>
        </p:nvSpPr>
        <p:spPr>
          <a:xfrm>
            <a:off x="180825" y="0"/>
            <a:ext cx="68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Appendix E: Homegoods (Tennessee)</a:t>
            </a:r>
            <a:endParaRPr/>
          </a:p>
        </p:txBody>
      </p:sp>
      <p:graphicFrame>
        <p:nvGraphicFramePr>
          <p:cNvPr id="367" name="Google Shape;367;g19834d3ca53_0_50"/>
          <p:cNvGraphicFramePr/>
          <p:nvPr/>
        </p:nvGraphicFramePr>
        <p:xfrm>
          <a:off x="329650" y="70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 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Tract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Visits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47125101101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Montgomery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1011.01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513560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47183968203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Weakly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9682.03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511354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47113001603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Madison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16.03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456703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8" name="Google Shape;368;g19834d3ca53_0_50"/>
          <p:cNvSpPr txBox="1"/>
          <p:nvPr/>
        </p:nvSpPr>
        <p:spPr>
          <a:xfrm>
            <a:off x="180813" y="2571750"/>
            <a:ext cx="68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Marshalls </a:t>
            </a: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(Tennessee)</a:t>
            </a:r>
            <a:endParaRPr/>
          </a:p>
        </p:txBody>
      </p:sp>
      <p:graphicFrame>
        <p:nvGraphicFramePr>
          <p:cNvPr id="369" name="Google Shape;369;g19834d3ca53_0_50"/>
          <p:cNvGraphicFramePr/>
          <p:nvPr/>
        </p:nvGraphicFramePr>
        <p:xfrm>
          <a:off x="329638" y="32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 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Tract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Visits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47053966300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Gibson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9663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667805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47167040602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Tipton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406.02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601832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47177930600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Warren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9306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601848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9834d3ca53_0_55"/>
          <p:cNvSpPr txBox="1"/>
          <p:nvPr/>
        </p:nvSpPr>
        <p:spPr>
          <a:xfrm>
            <a:off x="180825" y="0"/>
            <a:ext cx="52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Appendix F : T.J. Maxx (Alabama)</a:t>
            </a:r>
            <a:endParaRPr/>
          </a:p>
        </p:txBody>
      </p:sp>
      <p:graphicFrame>
        <p:nvGraphicFramePr>
          <p:cNvPr id="375" name="Google Shape;375;g19834d3ca53_0_55"/>
          <p:cNvGraphicFramePr/>
          <p:nvPr/>
        </p:nvGraphicFramePr>
        <p:xfrm>
          <a:off x="329650" y="70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 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Tract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Visits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01001020801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Autauga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208.01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704288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01113030402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Russell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304.02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700825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01045020802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Dale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208.02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690922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01039961800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Covington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9618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701911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01033020300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Colbert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203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687631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3096462" y="2901051"/>
            <a:ext cx="33027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Total Visits vs Median Male age of Tract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970" y="3269500"/>
            <a:ext cx="3106015" cy="18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29" y="1297103"/>
            <a:ext cx="3449004" cy="21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291313" y="887789"/>
            <a:ext cx="31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Visits vs Median Age of Tract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>
            <p:ph type="title"/>
          </p:nvPr>
        </p:nvSpPr>
        <p:spPr>
          <a:xfrm>
            <a:off x="4763541" y="979430"/>
            <a:ext cx="394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Total Visits vs Median Female Age </a:t>
            </a:r>
            <a:endParaRPr sz="1200"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5316" y="1416580"/>
            <a:ext cx="2761800" cy="19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0" y="136975"/>
            <a:ext cx="70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Initial</a:t>
            </a:r>
            <a:r>
              <a:rPr lang="en" sz="26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 Analysis - </a:t>
            </a:r>
            <a:r>
              <a:rPr b="0" i="0" lang="en" sz="2600" u="none" cap="none" strike="noStrike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Store Visits v/s </a:t>
            </a:r>
            <a:r>
              <a:rPr lang="en" sz="26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Demographics</a:t>
            </a:r>
            <a:endParaRPr b="0" i="0" sz="2000" u="none" cap="none" strike="noStrike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9834d3ca53_0_60"/>
          <p:cNvSpPr txBox="1"/>
          <p:nvPr/>
        </p:nvSpPr>
        <p:spPr>
          <a:xfrm>
            <a:off x="180825" y="0"/>
            <a:ext cx="68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Appendix G : Homegoods (Alabama)</a:t>
            </a:r>
            <a:endParaRPr/>
          </a:p>
        </p:txBody>
      </p:sp>
      <p:graphicFrame>
        <p:nvGraphicFramePr>
          <p:cNvPr id="381" name="Google Shape;381;g19834d3ca53_0_60"/>
          <p:cNvGraphicFramePr/>
          <p:nvPr/>
        </p:nvGraphicFramePr>
        <p:xfrm>
          <a:off x="329650" y="70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 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Tract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Visits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47125101101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Montgomery 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403450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01113030200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Russell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302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401782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01055000200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Etowah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400636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2" name="Google Shape;382;g19834d3ca53_0_60"/>
          <p:cNvSpPr txBox="1"/>
          <p:nvPr/>
        </p:nvSpPr>
        <p:spPr>
          <a:xfrm>
            <a:off x="180813" y="2571750"/>
            <a:ext cx="68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Marshalls (Alabama)</a:t>
            </a:r>
            <a:endParaRPr/>
          </a:p>
        </p:txBody>
      </p:sp>
      <p:graphicFrame>
        <p:nvGraphicFramePr>
          <p:cNvPr id="383" name="Google Shape;383;g19834d3ca53_0_60"/>
          <p:cNvGraphicFramePr/>
          <p:nvPr/>
        </p:nvGraphicFramePr>
        <p:xfrm>
          <a:off x="329638" y="32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 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Tract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Visits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01077010100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Lauderdale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101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579489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01059973000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Franklin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9730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579023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01127020100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Walker </a:t>
                      </a:r>
                      <a:r>
                        <a:rPr lang="en"/>
                        <a:t>County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 </a:t>
                      </a:r>
                      <a:r>
                        <a:rPr lang="en"/>
                        <a:t>201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578428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Google Shape;388;g19834d3ca53_0_0"/>
          <p:cNvGraphicFramePr/>
          <p:nvPr/>
        </p:nvGraphicFramePr>
        <p:xfrm>
          <a:off x="952500" y="45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{E01EA304-9D6F-431A-B8BA-175ADD78948F}</a:tableStyleId>
              </a:tblPr>
              <a:tblGrid>
                <a:gridCol w="1652200"/>
                <a:gridCol w="2219875"/>
                <a:gridCol w="1936050"/>
                <a:gridCol w="1936050"/>
              </a:tblGrid>
              <a:tr h="62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TJ Maxx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Marshall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Homegoods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46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Alabama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Median Age: 45-50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Female Population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to mid income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Higher married population(45-50%)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Median age: 40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Median Income: 50k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Poverty Rate: 15%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Higher married population(45-50%)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Median Age: 40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Median Income: 45k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Higher male population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Fastest growing tracts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3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Tennessee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Median Age: ~43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Married Population (50%)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Median Income: 65k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Median Age: 41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Married population(~50%)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female population (55%)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Median Age: 35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Never Married Population: 55%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Higher male population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/>
        </p:nvSpPr>
        <p:spPr>
          <a:xfrm>
            <a:off x="408225" y="3775975"/>
            <a:ext cx="828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Marshall Tennessee store visits are inversely proportional to the number of medium rated properties ie More medium rated properties around a store corresponds to lower number of visits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338" y="111575"/>
            <a:ext cx="8117329" cy="347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/>
        </p:nvSpPr>
        <p:spPr>
          <a:xfrm>
            <a:off x="183700" y="3959675"/>
            <a:ext cx="880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Homegoods TN store visits are inversely proportional to the average rent of the properties i.e. higher rent properties tend to result in lower store visits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328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406" name="Google Shape;4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91" y="170121"/>
            <a:ext cx="8867553" cy="28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 txBox="1"/>
          <p:nvPr/>
        </p:nvSpPr>
        <p:spPr>
          <a:xfrm>
            <a:off x="398000" y="3306525"/>
            <a:ext cx="823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TJ Maxx Tennessee store visits are directly proportional to the number of high rated properties i.e. more high rated properties around a store corresponds to higher number of visits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Alternatively, more medium rated properties corresponds to comparatively lower number of visits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/>
        </p:nvSpPr>
        <p:spPr>
          <a:xfrm>
            <a:off x="418425" y="3541275"/>
            <a:ext cx="828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TJ Maxx Alabama store visits are directly proportional to the number of high rated properties ie More high rated properties around a store corresponds to higher number of visits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90" y="141980"/>
            <a:ext cx="8814391" cy="276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103224" cy="24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424" y="2264925"/>
            <a:ext cx="4583575" cy="274892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4"/>
          <p:cNvSpPr txBox="1"/>
          <p:nvPr/>
        </p:nvSpPr>
        <p:spPr>
          <a:xfrm>
            <a:off x="4888378" y="515525"/>
            <a:ext cx="3830928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 on the left represents the total number of visits per store number. From the graph, we see negative correlation: with increase in number of units numbers of visits are decreasing.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340242" y="3357925"/>
            <a:ext cx="3746008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 on the right shows the total number of visits and the total sqft. There is negative correlation and varied customer preferences across different stores in Alabama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type="title"/>
          </p:nvPr>
        </p:nvSpPr>
        <p:spPr>
          <a:xfrm>
            <a:off x="59075" y="14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County Comparison Regression Analysis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27" name="Google Shape;4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6575"/>
            <a:ext cx="53911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428" name="Google Shape;4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0039" y="1180862"/>
            <a:ext cx="2109925" cy="4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25" y="2233338"/>
            <a:ext cx="54006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430" name="Google Shape;43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2838" y="2561261"/>
            <a:ext cx="2544349" cy="4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400" y="3590575"/>
            <a:ext cx="5400676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white sign&#10;&#10;Description automatically generated with low confidence" id="432" name="Google Shape;432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60061" y="3995714"/>
            <a:ext cx="2452475" cy="5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/>
          <p:nvPr/>
        </p:nvSpPr>
        <p:spPr>
          <a:xfrm>
            <a:off x="201250" y="931200"/>
            <a:ext cx="8603100" cy="4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T.J. Maxx : 55+ stores within 1 mile. However, when we see visits within 1 mile, number of visits having 0, 1 , 2 or 3 stores is almost same. However, if we see the total visits within 1.5 miles with 1 publix store within 1.5  mile, then visits were more as compared to 0 Publix stores. So in that case, its helping our visits increase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•Marshalls: 50+ Marshalls stores have 1 Publix store within 1.5 miles. However, we observe that maximum number of visits are observed by those stores which have 3 Publix stores within 1.5 miles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•HomeGoods: About 30 HomeGoods stores have 1 Publix store within 1.5 miles and highest number of visits is also observed in HomeGoods when 1 Publix store is present within 1-2 miles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9"/>
          <p:cNvSpPr txBox="1"/>
          <p:nvPr/>
        </p:nvSpPr>
        <p:spPr>
          <a:xfrm>
            <a:off x="369050" y="207575"/>
            <a:ext cx="664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Inference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/>
          <p:nvPr>
            <p:ph type="title"/>
          </p:nvPr>
        </p:nvSpPr>
        <p:spPr>
          <a:xfrm>
            <a:off x="59075" y="141475"/>
            <a:ext cx="908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County Regression Prediction - T.J. Maxx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44" name="Google Shape;4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6575"/>
            <a:ext cx="8839204" cy="403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75" y="744878"/>
            <a:ext cx="6165198" cy="4138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6234375" y="879600"/>
            <a:ext cx="2909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stores in neighbourhoods with median age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upto 37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5 stores in neighbourhoods with median age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above 41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302" y="154149"/>
            <a:ext cx="2059400" cy="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 txBox="1"/>
          <p:nvPr>
            <p:ph type="title"/>
          </p:nvPr>
        </p:nvSpPr>
        <p:spPr>
          <a:xfrm>
            <a:off x="59075" y="14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County Regression Prediction - </a:t>
            </a: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Marshalls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50" name="Google Shape;4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6575"/>
            <a:ext cx="8839200" cy="364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/>
          <p:nvPr>
            <p:ph type="title"/>
          </p:nvPr>
        </p:nvSpPr>
        <p:spPr>
          <a:xfrm>
            <a:off x="59075" y="14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County Regression Prediction - </a:t>
            </a: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HomeGoods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56" name="Google Shape;4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6575"/>
            <a:ext cx="8839204" cy="2555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oogle Shape;461;p33"/>
          <p:cNvGraphicFramePr/>
          <p:nvPr/>
        </p:nvGraphicFramePr>
        <p:xfrm>
          <a:off x="676950" y="9270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{AF2DB278-3D60-4291-9C62-6EE226E5F7FE}</a:tableStyleId>
              </a:tblPr>
              <a:tblGrid>
                <a:gridCol w="1253575"/>
                <a:gridCol w="1253575"/>
                <a:gridCol w="1253575"/>
              </a:tblGrid>
              <a:tr h="38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T.J. Maxx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Marshalls 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HomeGoods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</a:tr>
              <a:tr h="714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Number of Home Depot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Visits to stores like Lowe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Visits to stores like Kohl, BBB, Ross and Lowe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Number of Lowe 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Number of Kohl stores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Median Home Value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714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Visits to stores like walmart, Lowe, HomeDepot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Median Income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Median Age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714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Median Age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Number of Lowe stores (inversely related)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Median Income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58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Population density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Crime Index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Property Crime Index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2" name="Google Shape;462;p33"/>
          <p:cNvSpPr txBox="1"/>
          <p:nvPr/>
        </p:nvSpPr>
        <p:spPr>
          <a:xfrm>
            <a:off x="5174100" y="283075"/>
            <a:ext cx="39087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find that T.J. Maxx and HomeGoods do well, when other competitor stores are present and a good amount of footfall occurs for them as well.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Crime Index, although unexplainable, is significant for total visits of stores.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income households have an impact on the number of stores and total visits for those stores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populated areas have higher total visits, hence impacting significantly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though some amount of co-tenancy is required, about over 4 stores on average in an area is causing cannibalization effect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3"/>
          <p:cNvSpPr txBox="1"/>
          <p:nvPr>
            <p:ph type="title"/>
          </p:nvPr>
        </p:nvSpPr>
        <p:spPr>
          <a:xfrm>
            <a:off x="110775" y="1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Feature Selection for Modelling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8525" y="-304795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8533" y="0"/>
            <a:ext cx="9309932" cy="52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/>
        </p:nvSpPr>
        <p:spPr>
          <a:xfrm>
            <a:off x="6234375" y="879600"/>
            <a:ext cx="29097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 to high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median household income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median household income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778550"/>
            <a:ext cx="6416850" cy="4318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7" name="Google Shape;13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302" y="154149"/>
            <a:ext cx="2059400" cy="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/>
        </p:nvSpPr>
        <p:spPr>
          <a:xfrm>
            <a:off x="6234375" y="879600"/>
            <a:ext cx="29097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5 stores in neighbourhoods spread across low to high population area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6600"/>
            <a:ext cx="6396650" cy="430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44" name="Google Shape;1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302" y="154149"/>
            <a:ext cx="2059400" cy="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/>
        </p:nvSpPr>
        <p:spPr>
          <a:xfrm>
            <a:off x="6234375" y="879600"/>
            <a:ext cx="2909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stores in neighbourhoods with median age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above 45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5 stores in neighbourhoods with median age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upto 42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9600"/>
            <a:ext cx="6283602" cy="423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51" name="Google Shape;1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4675" y="128523"/>
            <a:ext cx="2574650" cy="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/>
        </p:nvSpPr>
        <p:spPr>
          <a:xfrm>
            <a:off x="6234375" y="879600"/>
            <a:ext cx="2909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varied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median household income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Bottom 5 stores in neighbourhoods with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median household income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8425"/>
            <a:ext cx="6332800" cy="437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4675" y="128523"/>
            <a:ext cx="2574650" cy="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